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20.xml" ContentType="application/vnd.openxmlformats-officedocument.presentationml.slide+xml"/>
  <Override PartName="/ppt/slides/slide230.xml" ContentType="application/vnd.openxmlformats-officedocument.presentationml.slide+xml"/>
  <Override PartName="/ppt/slides/slide240.xml" ContentType="application/vnd.openxmlformats-officedocument.presentationml.slide+xml"/>
  <Override PartName="/ppt/slides/slide250.xml" ContentType="application/vnd.openxmlformats-officedocument.presentationml.slide+xml"/>
  <Override PartName="/ppt/slideLayouts/slideLayout2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39"/>
  </p:notesMasterIdLst>
  <p:sldIdLst>
    <p:sldId id="256" r:id="rId5"/>
    <p:sldId id="273" r:id="rId6"/>
    <p:sldId id="287" r:id="rId7"/>
    <p:sldId id="262" r:id="rId8"/>
    <p:sldId id="270" r:id="rId9"/>
    <p:sldId id="280" r:id="rId10"/>
    <p:sldId id="281" r:id="rId11"/>
    <p:sldId id="282" r:id="rId12"/>
    <p:sldId id="257" r:id="rId13"/>
    <p:sldId id="258" r:id="rId14"/>
    <p:sldId id="259" r:id="rId15"/>
    <p:sldId id="260" r:id="rId16"/>
    <p:sldId id="261" r:id="rId17"/>
    <p:sldId id="266" r:id="rId18"/>
    <p:sldId id="268" r:id="rId19"/>
    <p:sldId id="284" r:id="rId20"/>
    <p:sldId id="285" r:id="rId21"/>
    <p:sldId id="267" r:id="rId22"/>
    <p:sldId id="263" r:id="rId23"/>
    <p:sldId id="265" r:id="rId24"/>
    <p:sldId id="274" r:id="rId25"/>
    <p:sldId id="275" r:id="rId26"/>
    <p:sldId id="276" r:id="rId27"/>
    <p:sldId id="277" r:id="rId28"/>
    <p:sldId id="288" r:id="rId29"/>
    <p:sldId id="293" r:id="rId30"/>
    <p:sldId id="294" r:id="rId31"/>
    <p:sldId id="292" r:id="rId32"/>
    <p:sldId id="290" r:id="rId33"/>
    <p:sldId id="291" r:id="rId34"/>
    <p:sldId id="289" r:id="rId35"/>
    <p:sldId id="269" r:id="rId36"/>
    <p:sldId id="271" r:id="rId37"/>
    <p:sldId id="28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rst Section" id="{8F56C7BF-965D-4110-B8E6-B34C6EA4ECBC}">
          <p14:sldIdLst>
            <p14:sldId id="256"/>
            <p14:sldId id="273"/>
            <p14:sldId id="287"/>
            <p14:sldId id="262"/>
            <p14:sldId id="270"/>
            <p14:sldId id="280"/>
            <p14:sldId id="281"/>
            <p14:sldId id="282"/>
            <p14:sldId id="257"/>
            <p14:sldId id="258"/>
            <p14:sldId id="259"/>
            <p14:sldId id="260"/>
            <p14:sldId id="261"/>
            <p14:sldId id="266"/>
            <p14:sldId id="268"/>
            <p14:sldId id="284"/>
            <p14:sldId id="285"/>
            <p14:sldId id="267"/>
            <p14:sldId id="263"/>
            <p14:sldId id="265"/>
          </p14:sldIdLst>
        </p14:section>
        <p14:section name="Superintendent" id="{16D1FB68-5117-4A57-89E5-967FA6619971}">
          <p14:sldIdLst>
            <p14:sldId id="274"/>
          </p14:sldIdLst>
        </p14:section>
        <p14:section name="Principal" id="{385EC313-792D-4F4A-B8A6-4205D78A4D97}">
          <p14:sldIdLst>
            <p14:sldId id="275"/>
          </p14:sldIdLst>
        </p14:section>
        <p14:section name="Sponsor" id="{E5AA931A-C084-4C00-B5D7-1F62DD9941FF}">
          <p14:sldIdLst>
            <p14:sldId id="276"/>
          </p14:sldIdLst>
        </p14:section>
        <p14:section name="Booster Club" id="{EA656AB6-6063-4A42-B1E9-89E1BE7C2EF1}">
          <p14:sldIdLst>
            <p14:sldId id="277"/>
            <p14:sldId id="288"/>
          </p14:sldIdLst>
        </p14:section>
        <p14:section name="Last Section" id="{5C748EDC-4303-4EFB-BCF0-2CDBD0DC8B98}">
          <p14:sldIdLst>
            <p14:sldId id="293"/>
            <p14:sldId id="294"/>
            <p14:sldId id="292"/>
            <p14:sldId id="290"/>
            <p14:sldId id="291"/>
            <p14:sldId id="289"/>
            <p14:sldId id="269"/>
            <p14:sldId id="27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FDD7A-812C-469D-AC18-3546D1A085D0}" v="18" dt="2023-04-28T22:17:58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16" autoAdjust="0"/>
  </p:normalViewPr>
  <p:slideViewPr>
    <p:cSldViewPr snapToGrid="0">
      <p:cViewPr varScale="1">
        <p:scale>
          <a:sx n="122" d="100"/>
          <a:sy n="122" d="100"/>
        </p:scale>
        <p:origin x="108" y="6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4A1B7-D878-4067-9986-FC235DA8898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95A2A-90ED-4ED0-998C-C884C0AC3D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DISD Contacts</a:t>
          </a:r>
        </a:p>
      </dgm:t>
    </dgm:pt>
    <dgm:pt modelId="{BE7CDB74-7284-4FD1-9229-453078660272}" type="parTrans" cxnId="{71A350A3-3F0E-4848-915B-E6C037D0739E}">
      <dgm:prSet/>
      <dgm:spPr/>
      <dgm:t>
        <a:bodyPr/>
        <a:lstStyle/>
        <a:p>
          <a:endParaRPr lang="en-US"/>
        </a:p>
      </dgm:t>
    </dgm:pt>
    <dgm:pt modelId="{508976D5-0867-4296-95CF-5D5CB0EBB9B6}" type="sibTrans" cxnId="{71A350A3-3F0E-4848-915B-E6C037D0739E}">
      <dgm:prSet/>
      <dgm:spPr/>
      <dgm:t>
        <a:bodyPr/>
        <a:lstStyle/>
        <a:p>
          <a:endParaRPr lang="en-US"/>
        </a:p>
      </dgm:t>
    </dgm:pt>
    <dgm:pt modelId="{FC1B7748-EA3C-478A-AD8E-09BE00BB57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General Resources</a:t>
          </a:r>
        </a:p>
      </dgm:t>
    </dgm:pt>
    <dgm:pt modelId="{AF480D5E-E7ED-4A2C-848E-01D0683772FF}" type="parTrans" cxnId="{C3D8B071-D762-4DBA-8070-F494C1E61C79}">
      <dgm:prSet/>
      <dgm:spPr/>
      <dgm:t>
        <a:bodyPr/>
        <a:lstStyle/>
        <a:p>
          <a:endParaRPr lang="en-US"/>
        </a:p>
      </dgm:t>
    </dgm:pt>
    <dgm:pt modelId="{4932DFF5-360C-47E2-8B31-55DA0A67CB7F}" type="sibTrans" cxnId="{C3D8B071-D762-4DBA-8070-F494C1E61C79}">
      <dgm:prSet/>
      <dgm:spPr/>
      <dgm:t>
        <a:bodyPr/>
        <a:lstStyle/>
        <a:p>
          <a:endParaRPr lang="en-US"/>
        </a:p>
      </dgm:t>
    </dgm:pt>
    <dgm:pt modelId="{FE6AFBDE-5F1C-48C2-98C4-1DC568A0E435}" type="pres">
      <dgm:prSet presAssocID="{B424A1B7-D878-4067-9986-FC235DA8898D}" presName="root" presStyleCnt="0">
        <dgm:presLayoutVars>
          <dgm:dir/>
          <dgm:resizeHandles val="exact"/>
        </dgm:presLayoutVars>
      </dgm:prSet>
      <dgm:spPr/>
    </dgm:pt>
    <dgm:pt modelId="{1F939354-4E54-4EB3-A9F7-9818D0320AD1}" type="pres">
      <dgm:prSet presAssocID="{00D95A2A-90ED-4ED0-998C-C884C0AC3D93}" presName="compNode" presStyleCnt="0"/>
      <dgm:spPr/>
    </dgm:pt>
    <dgm:pt modelId="{89DC5DF4-B43F-442D-8628-F74B5795DA31}" type="pres">
      <dgm:prSet presAssocID="{00D95A2A-90ED-4ED0-998C-C884C0AC3D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0CB003D-5F9E-4174-B8E3-F99A8A5B98CF}" type="pres">
      <dgm:prSet presAssocID="{00D95A2A-90ED-4ED0-998C-C884C0AC3D93}" presName="spaceRect" presStyleCnt="0"/>
      <dgm:spPr/>
    </dgm:pt>
    <dgm:pt modelId="{C10CA3E9-6555-4F6A-A8DD-CDD26AD9DE44}" type="pres">
      <dgm:prSet presAssocID="{00D95A2A-90ED-4ED0-998C-C884C0AC3D93}" presName="textRect" presStyleLbl="revTx" presStyleIdx="0" presStyleCnt="2">
        <dgm:presLayoutVars>
          <dgm:chMax val="1"/>
          <dgm:chPref val="1"/>
        </dgm:presLayoutVars>
      </dgm:prSet>
      <dgm:spPr/>
    </dgm:pt>
    <dgm:pt modelId="{065AA929-E616-4A55-AE48-87AE3286C713}" type="pres">
      <dgm:prSet presAssocID="{508976D5-0867-4296-95CF-5D5CB0EBB9B6}" presName="sibTrans" presStyleCnt="0"/>
      <dgm:spPr/>
    </dgm:pt>
    <dgm:pt modelId="{F8FA253C-9A9D-4D53-B63F-F4E5A24510A2}" type="pres">
      <dgm:prSet presAssocID="{FC1B7748-EA3C-478A-AD8E-09BE00BB5795}" presName="compNode" presStyleCnt="0"/>
      <dgm:spPr/>
    </dgm:pt>
    <dgm:pt modelId="{B70D3071-E445-438B-990D-1BE5093C237D}" type="pres">
      <dgm:prSet presAssocID="{FC1B7748-EA3C-478A-AD8E-09BE00BB57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5E24395-1796-4E71-9638-3B3EEB2DA29C}" type="pres">
      <dgm:prSet presAssocID="{FC1B7748-EA3C-478A-AD8E-09BE00BB5795}" presName="spaceRect" presStyleCnt="0"/>
      <dgm:spPr/>
    </dgm:pt>
    <dgm:pt modelId="{61C5E782-FD2C-44C1-9857-0EF1DF1D9221}" type="pres">
      <dgm:prSet presAssocID="{FC1B7748-EA3C-478A-AD8E-09BE00BB579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8FEFE15-3691-4326-A21F-AC342A407633}" type="presOf" srcId="{00D95A2A-90ED-4ED0-998C-C884C0AC3D93}" destId="{C10CA3E9-6555-4F6A-A8DD-CDD26AD9DE44}" srcOrd="0" destOrd="0" presId="urn:microsoft.com/office/officeart/2018/2/layout/IconLabelList"/>
    <dgm:cxn modelId="{56ED9627-A9CE-4C5A-8562-C4183CDE91BE}" type="presOf" srcId="{B424A1B7-D878-4067-9986-FC235DA8898D}" destId="{FE6AFBDE-5F1C-48C2-98C4-1DC568A0E435}" srcOrd="0" destOrd="0" presId="urn:microsoft.com/office/officeart/2018/2/layout/IconLabelList"/>
    <dgm:cxn modelId="{5E2E8829-1817-4A47-AA52-02B1AE67C6A5}" type="presOf" srcId="{FC1B7748-EA3C-478A-AD8E-09BE00BB5795}" destId="{61C5E782-FD2C-44C1-9857-0EF1DF1D9221}" srcOrd="0" destOrd="0" presId="urn:microsoft.com/office/officeart/2018/2/layout/IconLabelList"/>
    <dgm:cxn modelId="{C3D8B071-D762-4DBA-8070-F494C1E61C79}" srcId="{B424A1B7-D878-4067-9986-FC235DA8898D}" destId="{FC1B7748-EA3C-478A-AD8E-09BE00BB5795}" srcOrd="1" destOrd="0" parTransId="{AF480D5E-E7ED-4A2C-848E-01D0683772FF}" sibTransId="{4932DFF5-360C-47E2-8B31-55DA0A67CB7F}"/>
    <dgm:cxn modelId="{71A350A3-3F0E-4848-915B-E6C037D0739E}" srcId="{B424A1B7-D878-4067-9986-FC235DA8898D}" destId="{00D95A2A-90ED-4ED0-998C-C884C0AC3D93}" srcOrd="0" destOrd="0" parTransId="{BE7CDB74-7284-4FD1-9229-453078660272}" sibTransId="{508976D5-0867-4296-95CF-5D5CB0EBB9B6}"/>
    <dgm:cxn modelId="{57257DCD-4FF5-4559-9F15-B2F30B6DF175}" type="presParOf" srcId="{FE6AFBDE-5F1C-48C2-98C4-1DC568A0E435}" destId="{1F939354-4E54-4EB3-A9F7-9818D0320AD1}" srcOrd="0" destOrd="0" presId="urn:microsoft.com/office/officeart/2018/2/layout/IconLabelList"/>
    <dgm:cxn modelId="{6D53C28F-5B0E-497D-8409-E33AFA42DC52}" type="presParOf" srcId="{1F939354-4E54-4EB3-A9F7-9818D0320AD1}" destId="{89DC5DF4-B43F-442D-8628-F74B5795DA31}" srcOrd="0" destOrd="0" presId="urn:microsoft.com/office/officeart/2018/2/layout/IconLabelList"/>
    <dgm:cxn modelId="{F994AE64-9B42-4900-8FF8-EE05E181129D}" type="presParOf" srcId="{1F939354-4E54-4EB3-A9F7-9818D0320AD1}" destId="{B0CB003D-5F9E-4174-B8E3-F99A8A5B98CF}" srcOrd="1" destOrd="0" presId="urn:microsoft.com/office/officeart/2018/2/layout/IconLabelList"/>
    <dgm:cxn modelId="{25FC55D0-331C-4277-9184-DBD64794E7E9}" type="presParOf" srcId="{1F939354-4E54-4EB3-A9F7-9818D0320AD1}" destId="{C10CA3E9-6555-4F6A-A8DD-CDD26AD9DE44}" srcOrd="2" destOrd="0" presId="urn:microsoft.com/office/officeart/2018/2/layout/IconLabelList"/>
    <dgm:cxn modelId="{88DFFFF2-6FED-4E2D-B362-47D72EA6B2FD}" type="presParOf" srcId="{FE6AFBDE-5F1C-48C2-98C4-1DC568A0E435}" destId="{065AA929-E616-4A55-AE48-87AE3286C713}" srcOrd="1" destOrd="0" presId="urn:microsoft.com/office/officeart/2018/2/layout/IconLabelList"/>
    <dgm:cxn modelId="{680AC123-1C3D-4709-AE6A-F6D7456ECE2C}" type="presParOf" srcId="{FE6AFBDE-5F1C-48C2-98C4-1DC568A0E435}" destId="{F8FA253C-9A9D-4D53-B63F-F4E5A24510A2}" srcOrd="2" destOrd="0" presId="urn:microsoft.com/office/officeart/2018/2/layout/IconLabelList"/>
    <dgm:cxn modelId="{1A354E23-D6D5-4C79-825F-054CFB10F3D3}" type="presParOf" srcId="{F8FA253C-9A9D-4D53-B63F-F4E5A24510A2}" destId="{B70D3071-E445-438B-990D-1BE5093C237D}" srcOrd="0" destOrd="0" presId="urn:microsoft.com/office/officeart/2018/2/layout/IconLabelList"/>
    <dgm:cxn modelId="{04B5806A-6F57-414B-B895-7ACFE6516880}" type="presParOf" srcId="{F8FA253C-9A9D-4D53-B63F-F4E5A24510A2}" destId="{15E24395-1796-4E71-9638-3B3EEB2DA29C}" srcOrd="1" destOrd="0" presId="urn:microsoft.com/office/officeart/2018/2/layout/IconLabelList"/>
    <dgm:cxn modelId="{3DBA4B91-14BE-4938-ACDE-1653305FCC91}" type="presParOf" srcId="{F8FA253C-9A9D-4D53-B63F-F4E5A24510A2}" destId="{61C5E782-FD2C-44C1-9857-0EF1DF1D92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5DF4-B43F-442D-8628-F74B5795DA31}">
      <dsp:nvSpPr>
        <dsp:cNvPr id="0" name=""/>
        <dsp:cNvSpPr/>
      </dsp:nvSpPr>
      <dsp:spPr>
        <a:xfrm>
          <a:off x="1900200" y="44506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CA3E9-6555-4F6A-A8DD-CDD26AD9DE44}">
      <dsp:nvSpPr>
        <dsp:cNvPr id="0" name=""/>
        <dsp:cNvSpPr/>
      </dsp:nvSpPr>
      <dsp:spPr>
        <a:xfrm>
          <a:off x="712199" y="285924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DISD Contacts</a:t>
          </a:r>
        </a:p>
      </dsp:txBody>
      <dsp:txXfrm>
        <a:off x="712199" y="2859248"/>
        <a:ext cx="4320000" cy="720000"/>
      </dsp:txXfrm>
    </dsp:sp>
    <dsp:sp modelId="{B70D3071-E445-438B-990D-1BE5093C237D}">
      <dsp:nvSpPr>
        <dsp:cNvPr id="0" name=""/>
        <dsp:cNvSpPr/>
      </dsp:nvSpPr>
      <dsp:spPr>
        <a:xfrm>
          <a:off x="6976200" y="44506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5E782-FD2C-44C1-9857-0EF1DF1D9221}">
      <dsp:nvSpPr>
        <dsp:cNvPr id="0" name=""/>
        <dsp:cNvSpPr/>
      </dsp:nvSpPr>
      <dsp:spPr>
        <a:xfrm>
          <a:off x="5788200" y="285924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General Resources</a:t>
          </a:r>
        </a:p>
      </dsp:txBody>
      <dsp:txXfrm>
        <a:off x="5788200" y="2859248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C10F8-D55F-4F88-B760-606FE88AA19A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5E44-3A6A-4F02-B4B3-1D045E67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/>
              <a:t>That each Booster Club to implement the best practices being discussed today. 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/>
              <a:t>The information presented today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r>
              <a:rPr lang="en-US" dirty="0"/>
              <a:t>Please take this information and begin incorporating it in your Booster Club.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2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1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  Cover cost of commercial transportation /assets costing greater than $4,999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9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Examples:  annual banquet / raise money for scholarships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Examples:  educational trips / patches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9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to sponsor notes-booster clubs should not have an account set aside for sponsor discretionary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1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to sponsor notes-booster clubs should not have an account set aside for sponsor discretionary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5E44-3A6A-4F02-B4B3-1D045E6761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16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663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9437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16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30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4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37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14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9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018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47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5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25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4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3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219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442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07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4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1301-0E82-47CE-8CE7-F60F93F91F8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1301-0E82-47CE-8CE7-F60F93F91F8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74D5-73E5-4030-B511-9A4D9154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8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slide" Target="slide240.xml"/><Relationship Id="rId3" Type="http://schemas.openxmlformats.org/officeDocument/2006/relationships/slide" Target="slide21.xml"/><Relationship Id="rId7" Type="http://schemas.openxmlformats.org/officeDocument/2006/relationships/slide" Target="slide220.xml"/><Relationship Id="rId12" Type="http://schemas.openxmlformats.org/officeDocument/2006/relationships/image" Target="../media/image16.png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6" Type="http://schemas.openxmlformats.org/officeDocument/2006/relationships/slide" Target="slide2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0.png"/><Relationship Id="rId5" Type="http://schemas.openxmlformats.org/officeDocument/2006/relationships/hyperlink" Target="https://pixabay.com/en/connection-community-2826506/" TargetMode="External"/><Relationship Id="rId15" Type="http://schemas.openxmlformats.org/officeDocument/2006/relationships/image" Target="../media/image17.png"/><Relationship Id="rId10" Type="http://schemas.openxmlformats.org/officeDocument/2006/relationships/slide" Target="slide230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ntonisd.org/site/handlers/filedownload.ashx?moduleinstanceid=140709&amp;dataid=173369&amp;FileName=PTA%20COI%20Sampl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tonisd.org/site/handlers/filedownload.ashx?moduleinstanceid=140701&amp;dataid=173360&amp;FileName=2022%20PTA%20Bounce%20House%20Contract%20Key.pdf" TargetMode="External"/><Relationship Id="rId2" Type="http://schemas.openxmlformats.org/officeDocument/2006/relationships/hyperlink" Target="https://www.dentonisd.org/Page/103278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i.texas.gov/commercial/lcamcurrentsticker.html" TargetMode="External"/><Relationship Id="rId2" Type="http://schemas.openxmlformats.org/officeDocument/2006/relationships/hyperlink" Target="https://www.dentonisd.org/Page/10327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iskmanagement@dentonisd.org" TargetMode="External"/><Relationship Id="rId4" Type="http://schemas.openxmlformats.org/officeDocument/2006/relationships/hyperlink" Target="https://www.tdi.texas.gov/commercial/lcamusepolicy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\\dentonisd.org\disdfiles\Admin\Shared\CAF-SAF%20Acct%20Files\Sample%20Bylaws%20-%20Choir%20Booster%20Club.pdf" TargetMode="External"/><Relationship Id="rId2" Type="http://schemas.openxmlformats.org/officeDocument/2006/relationships/hyperlink" Target="file:///\\dentonisd.org\disdfiles\Admin\Shared\CAF-SAF%20Acct%20Files\Sample%20Bylaws%20-%20Band%20Booster%20Club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ntonisd.org/cms/lib/TX21000245/Centricity/Domain/57/Final%20Denton%20ISD%20Booster%20Club%20General%20Information%20Guide%203.09.202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A9ED-0543-4C79-9409-96F3D7745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727" y="1466521"/>
            <a:ext cx="11077072" cy="1239592"/>
          </a:xfrm>
        </p:spPr>
        <p:txBody>
          <a:bodyPr>
            <a:normAutofit fontScale="90000"/>
          </a:bodyPr>
          <a:lstStyle/>
          <a:p>
            <a:r>
              <a:rPr lang="en-US"/>
              <a:t>DISD Booster Club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FCFA2-C63C-4142-A3BE-FD1E7596B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00" y="3991708"/>
            <a:ext cx="5947507" cy="173577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400" dirty="0"/>
              <a:t>Presented by Denton ISD:</a:t>
            </a:r>
          </a:p>
          <a:p>
            <a:r>
              <a:rPr lang="en-US" sz="1400" dirty="0"/>
              <a:t>Vicki Garcia, Executive Director</a:t>
            </a:r>
          </a:p>
          <a:p>
            <a:r>
              <a:rPr lang="en-US" sz="1400" dirty="0"/>
              <a:t>Julie Simpson, Financial Director</a:t>
            </a:r>
          </a:p>
          <a:p>
            <a:r>
              <a:rPr lang="en-US" sz="1400" dirty="0"/>
              <a:t>Sharon Harris, General Accountant</a:t>
            </a:r>
          </a:p>
          <a:p>
            <a:r>
              <a:rPr lang="en-US" sz="1400" dirty="0">
                <a:ea typeface="+mn-lt"/>
                <a:cs typeface="+mn-lt"/>
              </a:rPr>
              <a:t>Chris Bomberger, Executive Director</a:t>
            </a:r>
            <a:r>
              <a:rPr lang="en-US" sz="1400" dirty="0"/>
              <a:t> </a:t>
            </a:r>
            <a:endParaRPr lang="en-US" dirty="0"/>
          </a:p>
          <a:p>
            <a:r>
              <a:rPr lang="en-US" sz="1400" dirty="0"/>
              <a:t>Kim Smith, Risk Management </a:t>
            </a:r>
          </a:p>
          <a:p>
            <a:r>
              <a:rPr lang="en-US" sz="1400" dirty="0"/>
              <a:t>Adriane Cruz,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65959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0CEE-7323-42A4-B246-9F8E4CF6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 Overview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499417-55E8-5650-9EA0-F85F6A000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8811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1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84DF-77EC-49D6-B955-8A2061FF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36340"/>
            <a:ext cx="8610600" cy="1293028"/>
          </a:xfrm>
        </p:spPr>
        <p:txBody>
          <a:bodyPr/>
          <a:lstStyle/>
          <a:p>
            <a:r>
              <a:rPr lang="en-US"/>
              <a:t>Booster Clubs Shall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2447-B72C-4F15-AA69-84980D99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3194"/>
            <a:ext cx="10820400" cy="4597758"/>
          </a:xfrm>
        </p:spPr>
        <p:txBody>
          <a:bodyPr>
            <a:normAutofit/>
          </a:bodyPr>
          <a:lstStyle/>
          <a:p>
            <a:r>
              <a:rPr lang="en-US" dirty="0"/>
              <a:t>Comply with DISD Policies, UIL Regulations, and Federal and Texas State Tax Laws.</a:t>
            </a:r>
          </a:p>
          <a:p>
            <a:r>
              <a:rPr lang="en-US" dirty="0"/>
              <a:t>Have established bylaws to ensure stability, help resolve conflict, define processes and provide a roadmap for future officers.</a:t>
            </a:r>
          </a:p>
          <a:p>
            <a:r>
              <a:rPr lang="en-US" dirty="0"/>
              <a:t>Keep minutes of meetings and audited (either by committee or independent auditor) financial reports for required retention period.</a:t>
            </a:r>
          </a:p>
          <a:p>
            <a:r>
              <a:rPr lang="en-US" dirty="0"/>
              <a:t>Provide evidence of adequate insurance coverage for activities conducted on school premises.</a:t>
            </a:r>
          </a:p>
          <a:p>
            <a:r>
              <a:rPr lang="en-US" dirty="0"/>
              <a:t>Have campus principal or designee approve all fundraisers.</a:t>
            </a:r>
          </a:p>
          <a:p>
            <a:r>
              <a:rPr lang="en-US" dirty="0"/>
              <a:t>Pay all taxes and other debts incurred by the Booster Club.</a:t>
            </a:r>
          </a:p>
          <a:p>
            <a:r>
              <a:rPr lang="en-US" dirty="0"/>
              <a:t>Elect officers by member vote.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3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BE4C-CF91-4DC6-87A1-6D3B41B4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7702"/>
            <a:ext cx="8610600" cy="1293028"/>
          </a:xfrm>
        </p:spPr>
        <p:txBody>
          <a:bodyPr/>
          <a:lstStyle/>
          <a:p>
            <a:r>
              <a:rPr lang="en-US"/>
              <a:t>Booster Clubs Shall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304E-FB1D-48C0-9B22-62BB177C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010"/>
            <a:ext cx="10820400" cy="49602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school facilities without prior written approval from campus principal or Executive Director of Operations.</a:t>
            </a:r>
          </a:p>
          <a:p>
            <a:r>
              <a:rPr lang="en-US" dirty="0"/>
              <a:t>Establish a “petty cash” or “miscellaneous funds” account for the district staff to use at their discretion.</a:t>
            </a:r>
          </a:p>
          <a:p>
            <a:r>
              <a:rPr lang="en-US" dirty="0"/>
              <a:t>Give gifts or cash in excess of the limits imposed by the UIL.</a:t>
            </a:r>
          </a:p>
          <a:p>
            <a:r>
              <a:rPr lang="en-US" dirty="0"/>
              <a:t>Be permitted to collect student fees for items required for participation in a campus activity.</a:t>
            </a:r>
          </a:p>
          <a:p>
            <a:r>
              <a:rPr lang="en-US" dirty="0"/>
              <a:t>Directly employ, contract, supplement or in any other way compensate a consultant, clinician, accompanist or paraprofessional for work performed for the student activity.</a:t>
            </a:r>
          </a:p>
          <a:p>
            <a:r>
              <a:rPr lang="en-US" dirty="0"/>
              <a:t>Sign contracts for student travel associated with the campus, student group or organization.</a:t>
            </a:r>
          </a:p>
          <a:p>
            <a:r>
              <a:rPr lang="en-US" dirty="0"/>
              <a:t>Pay expenses directly to the vendor from the Booster Club bank account for student travel associated with the campus, student group or organization.</a:t>
            </a:r>
          </a:p>
          <a:p>
            <a:r>
              <a:rPr lang="en-US" dirty="0"/>
              <a:t>Use Denton ISD tax identification number.</a:t>
            </a:r>
          </a:p>
          <a:p>
            <a:r>
              <a:rPr lang="en-US" dirty="0"/>
              <a:t>Use Denton ISD tax exemption form when making purchases from the Booster Club bank account.</a:t>
            </a:r>
          </a:p>
        </p:txBody>
      </p:sp>
    </p:spTree>
    <p:extLst>
      <p:ext uri="{BB962C8B-B14F-4D97-AF65-F5344CB8AC3E}">
        <p14:creationId xmlns:p14="http://schemas.microsoft.com/office/powerpoint/2010/main" val="58793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2181-D899-49E7-BAB9-AB9E84A9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93" y="287854"/>
            <a:ext cx="8610600" cy="1293028"/>
          </a:xfrm>
        </p:spPr>
        <p:txBody>
          <a:bodyPr/>
          <a:lstStyle/>
          <a:p>
            <a:r>
              <a:rPr lang="en-US"/>
              <a:t>Booster Club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0689C-B463-4495-99F5-5F7670F8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03107"/>
            <a:ext cx="10820400" cy="4024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Do not use Booster Club funds to support any non-school activities.</a:t>
            </a:r>
          </a:p>
          <a:p>
            <a:r>
              <a:rPr lang="en-US" dirty="0"/>
              <a:t>Booster club officers must have a child active in the program.</a:t>
            </a:r>
          </a:p>
          <a:p>
            <a:r>
              <a:rPr lang="en-US" dirty="0"/>
              <a:t>A member without a child active in the program shall not handle money.</a:t>
            </a:r>
          </a:p>
          <a:p>
            <a:r>
              <a:rPr lang="en-US" dirty="0"/>
              <a:t>Provide meeting minutes and financial reports to the campus / district activity sponsor.</a:t>
            </a:r>
          </a:p>
          <a:p>
            <a:r>
              <a:rPr lang="en-US" dirty="0"/>
              <a:t>Annually provide a list of board officers and contact information to the activity sponsor and campus administrator.</a:t>
            </a:r>
          </a:p>
          <a:p>
            <a:r>
              <a:rPr lang="en-US" dirty="0"/>
              <a:t>Booster Club bylaws should contain a dissolution statement such as:</a:t>
            </a:r>
          </a:p>
          <a:p>
            <a:pPr marL="457200" lvl="1" indent="0">
              <a:buNone/>
            </a:pPr>
            <a:r>
              <a:rPr lang="en-US" dirty="0"/>
              <a:t>“Upon dissolution of the Club or the winding up of its affairs, the assets of the club shall be distributed exclusively to the program activity fund at the designated campus.”</a:t>
            </a:r>
          </a:p>
        </p:txBody>
      </p:sp>
    </p:spTree>
    <p:extLst>
      <p:ext uri="{BB962C8B-B14F-4D97-AF65-F5344CB8AC3E}">
        <p14:creationId xmlns:p14="http://schemas.microsoft.com/office/powerpoint/2010/main" val="35190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20F8-BCB8-4390-876C-DACCDC7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4771908"/>
            <a:ext cx="9845190" cy="1293028"/>
          </a:xfrm>
        </p:spPr>
        <p:txBody>
          <a:bodyPr>
            <a:normAutofit/>
          </a:bodyPr>
          <a:lstStyle/>
          <a:p>
            <a:pPr algn="l"/>
            <a:r>
              <a:rPr lang="en-US"/>
              <a:t>Denton ISD Board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60E9-74C4-4E2D-BFF9-CE79A743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630827"/>
            <a:ext cx="9222535" cy="38453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pPr lvl="2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6557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5F91-B11F-4A7F-9EEF-046CC9D7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r>
              <a:rPr lang="en-US" sz="1600"/>
              <a:t>Denton ISD Board Policy –  GE (Local)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F7B93-7583-4ED0-9E8B-E59403EF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56" y="1441450"/>
            <a:ext cx="6414228" cy="43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5F91-B11F-4A7F-9EEF-046CC9D7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 dirty="0"/>
              <a:t>Denton ISD Board Policy –           CDC (Local) – Excerpt from policy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E2C5C5-8660-4351-A770-592AF307585F}"/>
              </a:ext>
            </a:extLst>
          </p:cNvPr>
          <p:cNvSpPr/>
          <p:nvPr/>
        </p:nvSpPr>
        <p:spPr>
          <a:xfrm>
            <a:off x="5131837" y="0"/>
            <a:ext cx="6699379" cy="685799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E0420-F9FE-4559-A521-435C78CD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987" y="131063"/>
            <a:ext cx="5491065" cy="65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9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5F91-B11F-4A7F-9EEF-046CC9D7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3" y="1992039"/>
            <a:ext cx="3930237" cy="1576661"/>
          </a:xfrm>
        </p:spPr>
        <p:txBody>
          <a:bodyPr>
            <a:normAutofit/>
          </a:bodyPr>
          <a:lstStyle/>
          <a:p>
            <a:r>
              <a:rPr lang="en-US" sz="1600" dirty="0"/>
              <a:t>Denton ISD Board Policy –            GKD (Local) – Excerpt from policy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E2C5C5-8660-4351-A770-592AF307585F}"/>
              </a:ext>
            </a:extLst>
          </p:cNvPr>
          <p:cNvSpPr/>
          <p:nvPr/>
        </p:nvSpPr>
        <p:spPr>
          <a:xfrm>
            <a:off x="4777274" y="0"/>
            <a:ext cx="7298770" cy="685799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C36AF-0A3E-4CE0-8723-CFBBEFB1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37" y="198783"/>
            <a:ext cx="5973733" cy="447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44B7A-C114-4C08-A230-E9A5C30BF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337" y="4676775"/>
            <a:ext cx="5803640" cy="20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20F8-BCB8-4390-876C-DACCDC7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924324"/>
            <a:ext cx="9845190" cy="1293028"/>
          </a:xfrm>
        </p:spPr>
        <p:txBody>
          <a:bodyPr>
            <a:normAutofit fontScale="90000"/>
          </a:bodyPr>
          <a:lstStyle/>
          <a:p>
            <a:pPr algn="l"/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Denton I.S.D./Booster Club relationships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60E9-74C4-4E2D-BFF9-CE79A743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250895"/>
            <a:ext cx="9222535" cy="17531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6" name="Graphic 15" descr="Handshake">
            <a:extLst>
              <a:ext uri="{FF2B5EF4-FFF2-40B4-BE49-F238E27FC236}">
                <a16:creationId xmlns:a16="http://schemas.microsoft.com/office/drawing/2014/main" id="{1980EF00-DABA-4624-A40A-186D02903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5600" y="1928302"/>
            <a:ext cx="5201775" cy="48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5F91-B11F-4A7F-9EEF-046CC9D7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63019"/>
            <a:ext cx="10820400" cy="47048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Booster Club organizations may be formed to promote the school program or to compliment a particular student group or activity.</a:t>
            </a:r>
          </a:p>
          <a:p>
            <a:pPr lvl="1"/>
            <a:r>
              <a:rPr lang="en-US" dirty="0"/>
              <a:t>Students enrich their education and expand their horizons when they participate in school activities and programs.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District greatly appreciates the time, effort and financial support that the Booster Clubs provide to our students. </a:t>
            </a:r>
          </a:p>
          <a:p>
            <a:r>
              <a:rPr lang="en-US" dirty="0"/>
              <a:t>Even though a Booster Club works very closely with the District, it is a separate entity from the District. </a:t>
            </a:r>
          </a:p>
          <a:p>
            <a:pPr lvl="1"/>
            <a:r>
              <a:rPr lang="en-US" dirty="0"/>
              <a:t>However, the formation of a Booster Club must be approved by the appropriate District Principal or Administrator. </a:t>
            </a:r>
          </a:p>
          <a:p>
            <a:pPr lvl="1"/>
            <a:r>
              <a:rPr lang="en-US" dirty="0"/>
              <a:t>In addition, a Booster Club must abide by all Denton ISD policies, University Interscholastic League (UIL) regulations, Federal laws and Texas State laws concerning Booster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44493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A9ED-0543-4C79-9409-96F3D7745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242" y="1354226"/>
            <a:ext cx="9448800" cy="1239592"/>
          </a:xfrm>
        </p:spPr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FCFA2-C63C-4142-A3BE-FD1E7596B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316" y="2885065"/>
            <a:ext cx="9791928" cy="219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ea typeface="+mn-lt"/>
                <a:cs typeface="+mn-lt"/>
              </a:rPr>
              <a:t>We understand you may hear things today that you may not have heard before.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ea typeface="+mn-lt"/>
                <a:cs typeface="+mn-lt"/>
              </a:rPr>
              <a:t>It is the intention of the District that the information provided today will assist each Booster Club with implementing the best practices being discussed.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Specific UIL questions will be recorded and submitted to the Athletics and Fine Arts Department for answers.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342900" indent="-342900" algn="r">
              <a:buFont typeface="Wingdings" panose="05000000000000000000" pitchFamily="2" charset="2"/>
              <a:buChar char="Ø"/>
            </a:pPr>
            <a:endParaRPr lang="en-US" sz="14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E64C571-1BC9-4CD3-8853-4D637E570D6B}"/>
              </a:ext>
            </a:extLst>
          </p:cNvPr>
          <p:cNvSpPr txBox="1"/>
          <p:nvPr/>
        </p:nvSpPr>
        <p:spPr>
          <a:xfrm>
            <a:off x="431515" y="1859622"/>
            <a:ext cx="4304872" cy="369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We are all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“puzzle pieces”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in our support of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student groups within Denton ISD</a:t>
            </a:r>
          </a:p>
        </p:txBody>
      </p:sp>
      <p:pic>
        <p:nvPicPr>
          <p:cNvPr id="16" name="Picture 15" descr="Shap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5979B6A0-0DEC-4351-907A-469E24700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C3B4269-6681-449D-B9E0-0CD4F41134DB}"/>
              </a:ext>
            </a:extLst>
          </p:cNvPr>
          <p:cNvSpPr txBox="1"/>
          <p:nvPr/>
        </p:nvSpPr>
        <p:spPr>
          <a:xfrm rot="18876454">
            <a:off x="6042302" y="1836280"/>
            <a:ext cx="190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Superintendent of Schools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13C8C9-E881-402C-97AF-2EDAAF8D3C14}"/>
              </a:ext>
            </a:extLst>
          </p:cNvPr>
          <p:cNvSpPr txBox="1"/>
          <p:nvPr/>
        </p:nvSpPr>
        <p:spPr>
          <a:xfrm rot="2142979">
            <a:off x="9275300" y="1876590"/>
            <a:ext cx="19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Principal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C4764C-BD67-4424-A389-A4E226A94061}"/>
              </a:ext>
            </a:extLst>
          </p:cNvPr>
          <p:cNvSpPr txBox="1"/>
          <p:nvPr/>
        </p:nvSpPr>
        <p:spPr>
          <a:xfrm rot="2281239">
            <a:off x="6065166" y="5419329"/>
            <a:ext cx="19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503704-5FC6-49D6-9C16-5245BE97B34C}"/>
              </a:ext>
            </a:extLst>
          </p:cNvPr>
          <p:cNvSpPr txBox="1"/>
          <p:nvPr/>
        </p:nvSpPr>
        <p:spPr>
          <a:xfrm rot="18785974">
            <a:off x="9275300" y="5172750"/>
            <a:ext cx="19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Booster Clubs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8067875D-B609-43FB-92EB-CB3078C86C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1564691"/>
                  </p:ext>
                </p:extLst>
              </p:nvPr>
            </p:nvGraphicFramePr>
            <p:xfrm>
              <a:off x="6397133" y="1455234"/>
              <a:ext cx="559487" cy="314711"/>
            </p:xfrm>
            <a:graphic>
              <a:graphicData uri="http://schemas.microsoft.com/office/powerpoint/2016/sectionzoom">
                <psez:sectionZm>
                  <psez:sectionZmObj sectionId="{16D1FB68-5117-4A57-89E5-967FA6619971}">
                    <psez:zmPr id="{7F0DC139-5823-4E94-B15E-C6CAF6FE953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9487" cy="31471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067875D-B609-43FB-92EB-CB3078C86C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7133" y="1455234"/>
                <a:ext cx="559487" cy="31471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114A7758-B770-4BA8-993B-71557A6D5C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4270669"/>
                  </p:ext>
                </p:extLst>
              </p:nvPr>
            </p:nvGraphicFramePr>
            <p:xfrm>
              <a:off x="10371653" y="1455234"/>
              <a:ext cx="566495" cy="318653"/>
            </p:xfrm>
            <a:graphic>
              <a:graphicData uri="http://schemas.microsoft.com/office/powerpoint/2016/sectionzoom">
                <psez:sectionZm>
                  <psez:sectionZmObj sectionId="{385EC313-792D-4F4A-B8A6-4205D78A4D97}">
                    <psez:zmPr id="{DE822139-5A65-4DF5-A30C-777B725D4D4C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66495" cy="3186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14A7758-B770-4BA8-993B-71557A6D5C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71653" y="1455234"/>
                <a:ext cx="566495" cy="3186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Section Zoom 6">
                <a:extLst>
                  <a:ext uri="{FF2B5EF4-FFF2-40B4-BE49-F238E27FC236}">
                    <a16:creationId xmlns:a16="http://schemas.microsoft.com/office/drawing/2014/main" id="{A16AFF03-6DCE-4FA1-B4DA-077A4B787A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5829889"/>
                  </p:ext>
                </p:extLst>
              </p:nvPr>
            </p:nvGraphicFramePr>
            <p:xfrm>
              <a:off x="6397133" y="5925034"/>
              <a:ext cx="598206" cy="336491"/>
            </p:xfrm>
            <a:graphic>
              <a:graphicData uri="http://schemas.microsoft.com/office/powerpoint/2016/sectionzoom">
                <psez:sectionZm>
                  <psez:sectionZmObj sectionId="{E5AA931A-C084-4C00-B5D7-1F62DD9941FF}">
                    <psez:zmPr id="{6CC676A9-EA1C-4828-98C5-BB6E8D7A2517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8206" cy="33649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Section Zoom 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16AFF03-6DCE-4FA1-B4DA-077A4B787A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97133" y="5925034"/>
                <a:ext cx="598206" cy="33649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Section Zoom 10">
                <a:extLst>
                  <a:ext uri="{FF2B5EF4-FFF2-40B4-BE49-F238E27FC236}">
                    <a16:creationId xmlns:a16="http://schemas.microsoft.com/office/drawing/2014/main" id="{BF7DEAF0-F9BA-4F7B-A17B-14E8D4C4A3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1759276"/>
                  </p:ext>
                </p:extLst>
              </p:nvPr>
            </p:nvGraphicFramePr>
            <p:xfrm>
              <a:off x="10291517" y="5743169"/>
              <a:ext cx="646631" cy="363730"/>
            </p:xfrm>
            <a:graphic>
              <a:graphicData uri="http://schemas.microsoft.com/office/powerpoint/2016/sectionzoom">
                <psez:sectionZm>
                  <psez:sectionZmObj sectionId="{EA656AB6-6063-4A42-B1E9-89E1BE7C2EF1}">
                    <psez:zmPr id="{C1B340DB-6470-49A5-AED7-DBF05E6050CB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6631" cy="3637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Section Zoom 10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BF7DEAF0-F9BA-4F7B-A17B-14E8D4C4A3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91517" y="5743169"/>
                <a:ext cx="646631" cy="36373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99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Superintendent of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69381"/>
            <a:ext cx="10828421" cy="2227410"/>
          </a:xfrm>
        </p:spPr>
        <p:txBody>
          <a:bodyPr/>
          <a:lstStyle/>
          <a:p>
            <a:r>
              <a:rPr lang="en-US"/>
              <a:t>Solely responsible for the entire educational program including curricular and extracurricular activities.</a:t>
            </a:r>
          </a:p>
          <a:p>
            <a:r>
              <a:rPr lang="en-US"/>
              <a:t>All activities, events, and personnel are under the jurisdiction of the Superintendent.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45318"/>
            <a:ext cx="10828421" cy="2307620"/>
          </a:xfrm>
        </p:spPr>
        <p:txBody>
          <a:bodyPr/>
          <a:lstStyle/>
          <a:p>
            <a:r>
              <a:rPr lang="en-US"/>
              <a:t>Directly responsible for all activities at the campus, including activities to raise money.</a:t>
            </a:r>
          </a:p>
          <a:p>
            <a:r>
              <a:rPr lang="en-US"/>
              <a:t>Planning special programs and activities are to be organized in full cooperation with the Principal.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0429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Superintendent of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Solely responsible for the entire educational program including curricular and extracurricular activities.</a:t>
            </a:r>
          </a:p>
          <a:p>
            <a:r>
              <a:rPr lang="en-US"/>
              <a:t>All activities, events, and personnel are under the jurisdiction of the Superintendent.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133023"/>
            <a:ext cx="10828421" cy="25883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Serves as the liaison between the Booster Club and the District.</a:t>
            </a:r>
          </a:p>
          <a:p>
            <a:r>
              <a:rPr lang="en-US" dirty="0"/>
              <a:t>Supervised by the Principal.</a:t>
            </a:r>
          </a:p>
          <a:p>
            <a:r>
              <a:rPr lang="en-US" dirty="0"/>
              <a:t>Responsible for determining the various activities and trips in which the student group will participate</a:t>
            </a:r>
          </a:p>
          <a:p>
            <a:pPr lvl="1"/>
            <a:r>
              <a:rPr lang="en-US" dirty="0"/>
              <a:t>Must be approved by the Principal and Area Superintendent.</a:t>
            </a:r>
          </a:p>
          <a:p>
            <a:r>
              <a:rPr lang="en-US" dirty="0"/>
              <a:t>Booster Clubs should not have an account set aside for sponsor discretionary 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426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Directly responsible for all activities at the campus, including activities to raise money.</a:t>
            </a:r>
          </a:p>
          <a:p>
            <a:r>
              <a:rPr lang="en-US"/>
              <a:t>Planning special programs and activities are to be organized in full cooperation with the Principal.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0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43739"/>
            <a:ext cx="10828421" cy="35348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Responsible for supporting student group, activity, or program.</a:t>
            </a:r>
          </a:p>
          <a:p>
            <a:pPr marL="457200" lvl="1" indent="0">
              <a:buNone/>
            </a:pPr>
            <a:r>
              <a:rPr lang="en-US" dirty="0"/>
              <a:t>Examples:  </a:t>
            </a:r>
          </a:p>
          <a:p>
            <a:pPr lvl="1"/>
            <a:r>
              <a:rPr lang="en-US" dirty="0"/>
              <a:t>fan support at games or events</a:t>
            </a:r>
          </a:p>
          <a:p>
            <a:pPr lvl="1"/>
            <a:r>
              <a:rPr lang="en-US" dirty="0"/>
              <a:t>raising money to supplement an event</a:t>
            </a:r>
          </a:p>
          <a:p>
            <a:pPr lvl="2"/>
            <a:r>
              <a:rPr lang="en-US" dirty="0"/>
              <a:t>purchase props, meals, supplies </a:t>
            </a:r>
          </a:p>
          <a:p>
            <a:pPr lvl="2"/>
            <a:r>
              <a:rPr lang="en-US" dirty="0"/>
              <a:t>monetary support for student travel must be donated funds to the school </a:t>
            </a:r>
          </a:p>
          <a:p>
            <a:pPr lvl="3"/>
            <a:r>
              <a:rPr lang="en-US" dirty="0"/>
              <a:t>Booster Clubs shall not pay a vendor directly for travel</a:t>
            </a:r>
          </a:p>
          <a:p>
            <a:r>
              <a:rPr lang="en-US" dirty="0"/>
              <a:t>Fundraisers sponsored by the Booster Club shall identify the Booster Club name as the recipient of the funds for complete transparency</a:t>
            </a:r>
          </a:p>
          <a:p>
            <a:r>
              <a:rPr lang="en-US" dirty="0"/>
              <a:t>If needed, provides assistance for the planned activities of the student group.</a:t>
            </a:r>
          </a:p>
          <a:p>
            <a:r>
              <a:rPr lang="en-US" dirty="0"/>
              <a:t>Does not have authority to decide the activities or trips in which the student group will participate.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22982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Serves as the liaison between the Booster Club and the District.</a:t>
            </a:r>
          </a:p>
          <a:p>
            <a:r>
              <a:rPr lang="en-US"/>
              <a:t>Supervised by the Principal.</a:t>
            </a:r>
          </a:p>
          <a:p>
            <a:r>
              <a:rPr lang="en-US"/>
              <a:t>Responsible for determining the various activities and trips in which the student group will participate</a:t>
            </a:r>
          </a:p>
          <a:p>
            <a:pPr lvl="1"/>
            <a:r>
              <a:rPr lang="en-US"/>
              <a:t>Must be approved by the Principal and Area Superintendent.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95BF7D5-4374-4485-BAAC-FB5928967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9" y="-357153"/>
            <a:ext cx="8409354" cy="6814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6BE99-9D6E-45FE-8B8D-97A7BBF22DED}"/>
              </a:ext>
            </a:extLst>
          </p:cNvPr>
          <p:cNvSpPr txBox="1"/>
          <p:nvPr/>
        </p:nvSpPr>
        <p:spPr>
          <a:xfrm>
            <a:off x="3290277" y="2305538"/>
            <a:ext cx="483167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Student </a:t>
            </a:r>
          </a:p>
          <a:p>
            <a:pPr algn="ctr"/>
            <a:r>
              <a:rPr lang="en-US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Groups</a:t>
            </a:r>
          </a:p>
          <a:p>
            <a:pPr algn="ctr"/>
            <a:r>
              <a:rPr lang="en-US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Supported</a:t>
            </a:r>
          </a:p>
        </p:txBody>
      </p:sp>
    </p:spTree>
    <p:extLst>
      <p:ext uri="{BB962C8B-B14F-4D97-AF65-F5344CB8AC3E}">
        <p14:creationId xmlns:p14="http://schemas.microsoft.com/office/powerpoint/2010/main" val="153784699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Responsible for supporting student group, activity, or program.</a:t>
            </a:r>
          </a:p>
          <a:p>
            <a:pPr lvl="1"/>
            <a:r>
              <a:rPr lang="en-US"/>
              <a:t>Examples:  fan support at games or events / raising money to support an out-of-state competition</a:t>
            </a:r>
          </a:p>
          <a:p>
            <a:r>
              <a:rPr lang="en-US" b="1"/>
              <a:t>Fundraisers sponsored by the Booster Club shall identify the Booster Club name as the recipient of the funds for complete transparency</a:t>
            </a:r>
          </a:p>
          <a:p>
            <a:r>
              <a:rPr lang="en-US"/>
              <a:t>If needed, provides assistance for the planned activities of the student group.</a:t>
            </a:r>
          </a:p>
          <a:p>
            <a:r>
              <a:rPr lang="en-US"/>
              <a:t>Does not have authority to decide the activities or trips in which the student group will participate.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2CCB1E9-D65F-4018-A693-7A86BC644E0A}"/>
              </a:ext>
            </a:extLst>
          </p:cNvPr>
          <p:cNvSpPr txBox="1"/>
          <p:nvPr/>
        </p:nvSpPr>
        <p:spPr>
          <a:xfrm>
            <a:off x="3048663" y="1674792"/>
            <a:ext cx="609467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atin typeface="Century Gothic"/>
              </a:rPr>
              <a:t>DISTRICT OR BOOSTER CLUB </a:t>
            </a:r>
            <a:endParaRPr lang="en-US" sz="3200" b="0" i="0" u="none" strike="noStrike" baseline="0" dirty="0">
              <a:latin typeface="Century Gothic"/>
            </a:endParaRPr>
          </a:p>
          <a:p>
            <a:pPr algn="ctr"/>
            <a:r>
              <a:rPr lang="en-US" sz="3200" dirty="0">
                <a:latin typeface="Century Gothic"/>
              </a:rPr>
              <a:t>EVENT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A4C6E-6FA7-4999-9DB2-8CB57A02276E}"/>
              </a:ext>
            </a:extLst>
          </p:cNvPr>
          <p:cNvSpPr txBox="1"/>
          <p:nvPr/>
        </p:nvSpPr>
        <p:spPr>
          <a:xfrm>
            <a:off x="597673" y="2969383"/>
            <a:ext cx="109966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orbel" panose="020B0503020204020204" pitchFamily="34" charset="0"/>
              </a:rPr>
              <a:t>Question: “Is this event a Booster Club or Campus/Student Club event?”</a:t>
            </a:r>
          </a:p>
          <a:p>
            <a:pPr marR="0" algn="l"/>
            <a:endParaRPr lang="en-US" sz="2400" b="0" i="0" u="none" strike="noStrike" baseline="0" dirty="0">
              <a:latin typeface="Corbel" panose="020B0503020204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orbel" panose="020B0503020204020204" pitchFamily="34" charset="0"/>
              </a:rPr>
              <a:t>The determining factor of who owns an event is “Who has the decision authority </a:t>
            </a:r>
            <a:r>
              <a:rPr lang="en-US" sz="2400" dirty="0">
                <a:latin typeface="Corbel" panose="020B0503020204020204" pitchFamily="34" charset="0"/>
              </a:rPr>
              <a:t>of</a:t>
            </a:r>
            <a:r>
              <a:rPr lang="en-US" sz="2400" b="0" i="0" u="none" strike="noStrike" baseline="0" dirty="0">
                <a:latin typeface="Corbel" panose="020B0503020204020204" pitchFamily="34" charset="0"/>
              </a:rPr>
              <a:t> the event” </a:t>
            </a:r>
          </a:p>
          <a:p>
            <a:pPr marR="0" algn="l"/>
            <a:endParaRPr lang="en-US" sz="2400" b="0" i="0" u="none" strike="noStrike" baseline="0" dirty="0">
              <a:latin typeface="Corbel" panose="020B0503020204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Corbel" panose="020B0503020204020204" pitchFamily="34" charset="0"/>
              </a:rPr>
              <a:t>Monetary support alone is not the deciding factor.  A Booster Club may provide financial support for a campus or student club event, but they have no decision authority to decide the activity or trips in which the campus or student club participate. </a:t>
            </a:r>
          </a:p>
        </p:txBody>
      </p:sp>
    </p:spTree>
    <p:extLst>
      <p:ext uri="{BB962C8B-B14F-4D97-AF65-F5344CB8AC3E}">
        <p14:creationId xmlns:p14="http://schemas.microsoft.com/office/powerpoint/2010/main" val="808197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2CCB1E9-D65F-4018-A693-7A86BC644E0A}"/>
              </a:ext>
            </a:extLst>
          </p:cNvPr>
          <p:cNvSpPr txBox="1"/>
          <p:nvPr/>
        </p:nvSpPr>
        <p:spPr>
          <a:xfrm>
            <a:off x="3611178" y="709394"/>
            <a:ext cx="609467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atin typeface="Corbel"/>
              </a:rPr>
              <a:t>DISTRICT OR BOOSTER CLUB </a:t>
            </a:r>
            <a:endParaRPr lang="en-US" sz="3200" b="0" i="0" u="none" strike="noStrike" baseline="0" dirty="0">
              <a:latin typeface="Corbel" panose="020B0503020204020204" pitchFamily="34" charset="0"/>
            </a:endParaRPr>
          </a:p>
          <a:p>
            <a:pPr algn="ctr"/>
            <a:r>
              <a:rPr lang="en-US" sz="3200" dirty="0">
                <a:latin typeface="Corbel"/>
              </a:rPr>
              <a:t>EVENT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A4C6E-6FA7-4999-9DB2-8CB57A02276E}"/>
              </a:ext>
            </a:extLst>
          </p:cNvPr>
          <p:cNvSpPr txBox="1"/>
          <p:nvPr/>
        </p:nvSpPr>
        <p:spPr>
          <a:xfrm>
            <a:off x="1221196" y="1754308"/>
            <a:ext cx="4660023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200" b="0" i="0" u="none" strike="noStrike" baseline="0" dirty="0">
              <a:latin typeface="Corbel" panose="020B0503020204020204" pitchFamily="34" charset="0"/>
            </a:endParaRPr>
          </a:p>
          <a:p>
            <a:pPr marR="0" algn="ctr"/>
            <a:r>
              <a:rPr lang="en-US" sz="2800" b="1" i="0" u="sng" strike="noStrike" baseline="0" dirty="0">
                <a:latin typeface="Corbel" panose="020B0503020204020204" pitchFamily="34" charset="0"/>
              </a:rPr>
              <a:t>District</a:t>
            </a:r>
            <a:endParaRPr lang="en-US" sz="2800" b="0" i="0" u="sng" strike="noStrike" baseline="0" dirty="0">
              <a:latin typeface="Corbel" panose="020B0503020204020204" pitchFamily="34" charset="0"/>
            </a:endParaRPr>
          </a:p>
          <a:p>
            <a:pPr algn="ctr"/>
            <a:endParaRPr lang="en-US" sz="2200" b="1" u="sng" dirty="0">
              <a:latin typeface="Corbel"/>
            </a:endParaRPr>
          </a:p>
          <a:p>
            <a:pPr marL="342900" marR="0" indent="-342900" algn="l">
              <a:buFont typeface="Wingdings"/>
              <a:buChar char="Ø"/>
            </a:pPr>
            <a:r>
              <a:rPr lang="en-US" sz="2200" b="0" i="0" strike="noStrike" baseline="0" dirty="0">
                <a:latin typeface="Corbel" panose="020B0503020204020204" pitchFamily="34" charset="0"/>
              </a:rPr>
              <a:t>School has the decision authority over the event</a:t>
            </a:r>
          </a:p>
          <a:p>
            <a:pPr marL="342900" marR="0" indent="-342900" algn="l">
              <a:buFont typeface="Wingdings"/>
              <a:buChar char="Ø"/>
            </a:pPr>
            <a:r>
              <a:rPr lang="en-US" sz="2200" b="0" i="0" strike="noStrike" baseline="0" dirty="0">
                <a:latin typeface="Corbel" panose="020B0503020204020204" pitchFamily="34" charset="0"/>
              </a:rPr>
              <a:t>Students may be required to participate</a:t>
            </a:r>
          </a:p>
          <a:p>
            <a:pPr marL="342900" marR="0" indent="-342900" algn="l">
              <a:buFont typeface="Wingdings"/>
              <a:buChar char="Ø"/>
            </a:pPr>
            <a:r>
              <a:rPr lang="en-US" sz="2200" b="0" i="0" strike="noStrike" baseline="0" dirty="0">
                <a:latin typeface="Corbel" panose="020B0503020204020204" pitchFamily="34" charset="0"/>
              </a:rPr>
              <a:t>Student fees may be collected in relation to the event</a:t>
            </a:r>
          </a:p>
          <a:p>
            <a:pPr marL="342900" indent="-342900">
              <a:buFont typeface="Wingdings"/>
              <a:buChar char="Ø"/>
            </a:pPr>
            <a:endParaRPr lang="en-US" sz="2200" dirty="0">
              <a:latin typeface="Corbel"/>
            </a:endParaRPr>
          </a:p>
          <a:p>
            <a:pPr marL="342900" marR="0" indent="-342900" algn="l">
              <a:buFont typeface="Wingdings"/>
              <a:buChar char="v"/>
            </a:pPr>
            <a:r>
              <a:rPr lang="en-US" sz="2200" dirty="0">
                <a:latin typeface="Corbel" panose="020B0503020204020204" pitchFamily="34" charset="0"/>
              </a:rPr>
              <a:t>Example: Student group trip</a:t>
            </a:r>
            <a:endParaRPr lang="en-US" sz="2200" b="0" i="0" strike="noStrike" baseline="0" dirty="0">
              <a:latin typeface="Corbel" panose="020B0503020204020204" pitchFamily="34" charset="0"/>
            </a:endParaRPr>
          </a:p>
          <a:p>
            <a:pPr marL="342900" marR="0" indent="-342900" algn="l">
              <a:buFont typeface="Wingdings"/>
              <a:buChar char="v"/>
            </a:pPr>
            <a:r>
              <a:rPr lang="en-US" sz="2200" b="0" i="0" strike="noStrike" baseline="0" dirty="0">
                <a:latin typeface="Corbel" panose="020B0503020204020204" pitchFamily="34" charset="0"/>
              </a:rPr>
              <a:t>Example: Competition participation</a:t>
            </a:r>
          </a:p>
          <a:p>
            <a:pPr marR="0" algn="l"/>
            <a:endParaRPr lang="en-US" sz="2200" b="0" i="0" strike="noStrike" baseline="0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F8A7F-24EC-ED82-A66B-59661FEDD3A4}"/>
              </a:ext>
            </a:extLst>
          </p:cNvPr>
          <p:cNvSpPr txBox="1"/>
          <p:nvPr/>
        </p:nvSpPr>
        <p:spPr>
          <a:xfrm>
            <a:off x="6817895" y="1981199"/>
            <a:ext cx="4620126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latin typeface="Corbel"/>
              </a:rPr>
              <a:t>Booster Club</a:t>
            </a:r>
            <a:endParaRPr lang="en-US" dirty="0">
              <a:latin typeface="Century Gothic" panose="020B0502020202020204"/>
            </a:endParaRPr>
          </a:p>
          <a:p>
            <a:endParaRPr lang="en-US" sz="2200" dirty="0">
              <a:latin typeface="Corbel"/>
            </a:endParaRPr>
          </a:p>
          <a:p>
            <a:pPr marL="342900" indent="-342900">
              <a:buFont typeface="Wingdings"/>
              <a:buChar char="Ø"/>
            </a:pPr>
            <a:r>
              <a:rPr lang="en-US" sz="2200" dirty="0">
                <a:latin typeface="Corbel"/>
              </a:rPr>
              <a:t>Booster Club has the decision authority over the event</a:t>
            </a:r>
            <a:endParaRPr lang="en-US" sz="2200" dirty="0">
              <a:latin typeface="Century Gothic" panose="020B0502020202020204"/>
            </a:endParaRPr>
          </a:p>
          <a:p>
            <a:endParaRPr lang="en-US" sz="2200" dirty="0">
              <a:latin typeface="Corbel"/>
            </a:endParaRPr>
          </a:p>
          <a:p>
            <a:pPr marL="342900" indent="-342900">
              <a:buFont typeface="Wingdings"/>
              <a:buChar char="v"/>
            </a:pPr>
            <a:r>
              <a:rPr lang="en-US" sz="2200" dirty="0">
                <a:latin typeface="Corbel"/>
              </a:rPr>
              <a:t>Example: Fundraising booth at campus carnival or festival</a:t>
            </a:r>
            <a:endParaRPr lang="en-US" sz="2200" dirty="0">
              <a:latin typeface="Century Gothic" panose="020B0502020202020204"/>
            </a:endParaRPr>
          </a:p>
          <a:p>
            <a:pPr marL="342900" indent="-342900">
              <a:buFont typeface="Wingdings"/>
              <a:buChar char="v"/>
            </a:pPr>
            <a:r>
              <a:rPr lang="en-US" sz="2200" dirty="0">
                <a:latin typeface="Corbel"/>
              </a:rPr>
              <a:t>Example: Booster Club Fundraisers – carwash, t-shirt sales, </a:t>
            </a:r>
            <a:r>
              <a:rPr lang="en-US" sz="2200" dirty="0" err="1">
                <a:latin typeface="Corbel"/>
              </a:rPr>
              <a:t>etc</a:t>
            </a:r>
            <a:r>
              <a:rPr lang="en-US" sz="2200" dirty="0">
                <a:latin typeface="Corbel"/>
              </a:rPr>
              <a:t> </a:t>
            </a:r>
            <a:endParaRPr lang="en-US" sz="2200" dirty="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0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C1C7-7195-E83D-5782-9721C0E53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70" y="1803405"/>
            <a:ext cx="11203171" cy="1825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Risk Management Department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93942-529F-AFAE-E66D-DC2004CBF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492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dirty="0"/>
              <a:t>Chris Bomberger, Executive Director of Risk Management/CN/Benefits</a:t>
            </a:r>
            <a:endParaRPr lang="en-US" dirty="0"/>
          </a:p>
          <a:p>
            <a:pPr algn="ctr"/>
            <a:r>
              <a:rPr lang="en-US" sz="1400" dirty="0"/>
              <a:t>Kim Smith, Coordinator of Risk Management and Benefits </a:t>
            </a:r>
          </a:p>
          <a:p>
            <a:pPr algn="ctr"/>
            <a:r>
              <a:rPr lang="en-US" sz="1400" dirty="0"/>
              <a:t>Adriane Cruz, Admin Assistant,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333700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Management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28A30-B4DA-49EC-8886-22055EF196CA}"/>
              </a:ext>
            </a:extLst>
          </p:cNvPr>
          <p:cNvSpPr txBox="1"/>
          <p:nvPr/>
        </p:nvSpPr>
        <p:spPr>
          <a:xfrm>
            <a:off x="489489" y="2755335"/>
            <a:ext cx="11209216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Booster Clubs and/or PTA </a:t>
            </a:r>
            <a:r>
              <a:rPr lang="en-US" sz="2400" i="1" u="sng" dirty="0"/>
              <a:t>On Campus</a:t>
            </a:r>
            <a:r>
              <a:rPr lang="en-US" sz="2400" i="1" dirty="0"/>
              <a:t> </a:t>
            </a:r>
            <a:r>
              <a:rPr lang="en-US" sz="2400" dirty="0"/>
              <a:t>Events Sponsored by Denton ISD </a:t>
            </a:r>
            <a:endParaRPr lang="en-US" sz="2400"/>
          </a:p>
          <a:p>
            <a:endParaRPr lang="en-US" sz="1600" i="1"/>
          </a:p>
          <a:p>
            <a:r>
              <a:rPr lang="en-US" sz="1600" i="1" dirty="0"/>
              <a:t>Any inflatable, obstacle courses, slides, mechanical bulls, and bounce houses, contracted must have the campus name, followed with Booster Club and/or PTA (example: Bell ES PTA) and all fees must be paid for by Booster Club or PTA.</a:t>
            </a:r>
          </a:p>
          <a:p>
            <a:endParaRPr lang="en-US" sz="1600" i="1"/>
          </a:p>
          <a:p>
            <a:r>
              <a:rPr lang="en-US" sz="1600" i="1" dirty="0"/>
              <a:t>As directed by Denton ISD Board Policy GKD (LOCAL), PTA/Booster Clubs are responsible for providing evidence of adequate insurance coverage for activities conducted on school premises.</a:t>
            </a:r>
          </a:p>
          <a:p>
            <a:endParaRPr lang="en-US" sz="1600" i="1"/>
          </a:p>
          <a:p>
            <a:r>
              <a:rPr lang="en-US" sz="1600" i="1" dirty="0"/>
              <a:t>Example of Certificate of Insurance can be found by </a:t>
            </a:r>
            <a:r>
              <a:rPr lang="en-US" sz="1600" i="1" dirty="0">
                <a:hlinkClick r:id="rId2"/>
              </a:rPr>
              <a:t>Click Here</a:t>
            </a:r>
            <a:endParaRPr lang="en-US" sz="1600" i="1" dirty="0"/>
          </a:p>
          <a:p>
            <a:endParaRPr lang="en-US" sz="1600" i="1" dirty="0"/>
          </a:p>
          <a:p>
            <a:endParaRPr lang="en-US" sz="1600" i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D548-2877-1311-A60A-E91E743A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14" y="901532"/>
            <a:ext cx="9931809" cy="1293028"/>
          </a:xfrm>
        </p:spPr>
        <p:txBody>
          <a:bodyPr/>
          <a:lstStyle/>
          <a:p>
            <a:pPr algn="l"/>
            <a:r>
              <a:rPr lang="en-US" dirty="0"/>
              <a:t>Working with a school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8596-103E-FB63-E793-37F5F5FA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37" y="2194560"/>
            <a:ext cx="1114926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Law- Things we do because it falls under TEA, UIL, TDA, GASB, IRS and Federal and State Government *</a:t>
            </a:r>
            <a:endParaRPr lang="en-US" dirty="0"/>
          </a:p>
          <a:p>
            <a:endParaRPr lang="en-US" dirty="0"/>
          </a:p>
          <a:p>
            <a:r>
              <a:rPr lang="en-US" dirty="0"/>
              <a:t>Policy – Things we do because of School Board Policy 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Practice – Things we do to implement the Law and Policy.</a:t>
            </a: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 Additionally, district practices may be more restrictive to support and protect our students and assets. </a:t>
            </a:r>
            <a:endParaRPr lang="en-US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400" dirty="0"/>
              <a:t>*TEA – Texas Education Agency / TDA – Texas Department of Agriculture / GASB – Government Accounting Standards Board</a:t>
            </a:r>
          </a:p>
          <a:p>
            <a:pPr marL="0" indent="0">
              <a:buNone/>
            </a:pP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8800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B50FB-26C5-41A0-93F8-9C09BC6299B4}"/>
              </a:ext>
            </a:extLst>
          </p:cNvPr>
          <p:cNvSpPr txBox="1"/>
          <p:nvPr/>
        </p:nvSpPr>
        <p:spPr>
          <a:xfrm>
            <a:off x="802711" y="3313582"/>
            <a:ext cx="10373288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dirty="0"/>
          </a:p>
          <a:p>
            <a:r>
              <a:rPr lang="en-US" sz="1600" dirty="0"/>
              <a:t>All Other Activities Requirements: </a:t>
            </a:r>
            <a:r>
              <a:rPr lang="en-US" sz="1600" dirty="0">
                <a:hlinkClick r:id="rId2"/>
              </a:rPr>
              <a:t>Click Here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Requirements: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DISD Booster Club &amp; PTA Contract Agreement (download document) </a:t>
            </a:r>
            <a:r>
              <a:rPr lang="en-US" sz="1600" dirty="0">
                <a:hlinkClick r:id="rId3"/>
              </a:rPr>
              <a:t>Click Here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Must include supporting documentation (invoice, emails, and other information pertaining to the event)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Booster Club/PTA member must sign prior to forwarding all information to the Campus Principal for signature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Campus will forward to the Area Superintendents office for signature.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Area Superintendents will forward to Risk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Campus will receive signed documents from Sherry Arrington 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2A66C-704E-4748-AF90-4D82CFA6916D}"/>
              </a:ext>
            </a:extLst>
          </p:cNvPr>
          <p:cNvSpPr txBox="1"/>
          <p:nvPr/>
        </p:nvSpPr>
        <p:spPr>
          <a:xfrm>
            <a:off x="6314831" y="748804"/>
            <a:ext cx="5752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RISK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5CC51-6003-46EF-9479-2CC241A14AFC}"/>
              </a:ext>
            </a:extLst>
          </p:cNvPr>
          <p:cNvSpPr txBox="1"/>
          <p:nvPr/>
        </p:nvSpPr>
        <p:spPr>
          <a:xfrm>
            <a:off x="640860" y="2075654"/>
            <a:ext cx="10535139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Campus Activities or Programs with Campus Principal Approval: </a:t>
            </a:r>
          </a:p>
          <a:p>
            <a:pPr algn="ctr"/>
            <a:r>
              <a:rPr lang="en-US" sz="2000" b="1" u="sng" dirty="0"/>
              <a:t>All Other On Campus Events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98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F86-2290-4894-B378-25685F95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2615"/>
            <a:ext cx="8610600" cy="1187939"/>
          </a:xfrm>
        </p:spPr>
        <p:txBody>
          <a:bodyPr/>
          <a:lstStyle/>
          <a:p>
            <a:r>
              <a:rPr lang="en-US"/>
              <a:t>Risk Management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CB7-8E65-484A-B086-573B6E42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53" y="2039889"/>
            <a:ext cx="11189447" cy="3423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Contracts pertaining to inflatables and bounce houses must have the campus name followed by Booster Club and /or PTA (example: Bell ES PTA) and must be paid with Booster Club or PTA funds.</a:t>
            </a:r>
          </a:p>
          <a:p>
            <a:r>
              <a:rPr lang="en-US" sz="1400" dirty="0"/>
              <a:t>Bounce houses must be on the Risk Management Booster Club/PTA – Authorized Bounce House/Inflatable Vendors listing </a:t>
            </a:r>
            <a:r>
              <a:rPr lang="en-US" sz="1400" dirty="0">
                <a:hlinkClick r:id="rId2"/>
              </a:rPr>
              <a:t>Click Here</a:t>
            </a:r>
            <a:endParaRPr lang="en-US" sz="1400" dirty="0"/>
          </a:p>
          <a:p>
            <a:r>
              <a:rPr lang="en-US" sz="1400" dirty="0"/>
              <a:t>Should a Bounce House vendor not appear on the “PTA/Booster Clubs Application Request for Vendor Authorization,” the vendor will then need to complete the Google form </a:t>
            </a:r>
            <a:r>
              <a:rPr lang="en-US" sz="1400" dirty="0">
                <a:hlinkClick r:id="rId2"/>
              </a:rPr>
              <a:t>Click Here</a:t>
            </a:r>
            <a:endParaRPr lang="en-US" sz="1400" dirty="0"/>
          </a:p>
          <a:p>
            <a:r>
              <a:rPr lang="en-US" sz="1400" dirty="0"/>
              <a:t>Bounce House vendors must appear on the following two websites to be approved:</a:t>
            </a:r>
          </a:p>
          <a:p>
            <a:pPr lvl="1"/>
            <a:r>
              <a:rPr lang="en-US" sz="1200" dirty="0">
                <a:hlinkClick r:id="rId3"/>
              </a:rPr>
              <a:t>Texas Dept of Ins - Amusement Ride Stickers</a:t>
            </a:r>
            <a:endParaRPr lang="en-US" sz="1200" dirty="0"/>
          </a:p>
          <a:p>
            <a:pPr lvl="1"/>
            <a:r>
              <a:rPr lang="en-US" sz="1200" dirty="0">
                <a:hlinkClick r:id="rId4"/>
              </a:rPr>
              <a:t>Texas Dept of Ins - Amusement Ride Current Insurance Policies</a:t>
            </a: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367FD-68C4-473F-AD1B-61581DC914BE}"/>
              </a:ext>
            </a:extLst>
          </p:cNvPr>
          <p:cNvSpPr txBox="1"/>
          <p:nvPr/>
        </p:nvSpPr>
        <p:spPr>
          <a:xfrm>
            <a:off x="1420675" y="5266601"/>
            <a:ext cx="1014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 regarding contracts, vendor authorization, or insurance certificates please contract: Risk Management @ 940-369-0023 or email </a:t>
            </a:r>
            <a:r>
              <a:rPr lang="en-US" dirty="0">
                <a:hlinkClick r:id="rId5"/>
              </a:rPr>
              <a:t>riskmanagement@dentonisd.org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60EFA-052C-4A15-BC91-35E2A7013534}"/>
              </a:ext>
            </a:extLst>
          </p:cNvPr>
          <p:cNvSpPr txBox="1"/>
          <p:nvPr/>
        </p:nvSpPr>
        <p:spPr>
          <a:xfrm>
            <a:off x="257909" y="1312985"/>
            <a:ext cx="112482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Campus Activities or Programs with Campus Principal Approval: </a:t>
            </a:r>
          </a:p>
          <a:p>
            <a:pPr algn="ctr"/>
            <a:r>
              <a:rPr lang="en-US" sz="2000" b="1" u="sng"/>
              <a:t>Bounce House/Inflatable Requirements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20F8-BCB8-4390-876C-DACCDC7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4771908"/>
            <a:ext cx="9845190" cy="1293028"/>
          </a:xfrm>
        </p:spPr>
        <p:txBody>
          <a:bodyPr>
            <a:normAutofit/>
          </a:bodyPr>
          <a:lstStyle/>
          <a:p>
            <a:pPr algn="l"/>
            <a:r>
              <a:rPr lang="en-US"/>
              <a:t>Booster Club Bylaws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60E9-74C4-4E2D-BFF9-CE79A743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630827"/>
            <a:ext cx="9222535" cy="38453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pPr lvl="2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40270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5F91-B11F-4A7F-9EEF-046CC9D7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812" y="2665114"/>
            <a:ext cx="7454077" cy="3589785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Wingdings" panose="020B0604020202020204" pitchFamily="34" charset="0"/>
              <a:buChar char="Ø"/>
            </a:pPr>
            <a:r>
              <a:rPr lang="en-US" b="1" dirty="0"/>
              <a:t>Sample Bylaws Template</a:t>
            </a:r>
          </a:p>
          <a:p>
            <a:endParaRPr lang="en-US" sz="2000" b="1" dirty="0"/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000" b="1" dirty="0">
                <a:hlinkClick r:id="rId2" action="ppaction://hlinkfile"/>
              </a:rPr>
              <a:t>Band</a:t>
            </a:r>
            <a:endParaRPr lang="en-US" sz="2000" b="1" dirty="0"/>
          </a:p>
          <a:p>
            <a:endParaRPr lang="en-US" sz="2000" b="1" dirty="0"/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000" b="1" dirty="0">
                <a:hlinkClick r:id="rId3" action="ppaction://hlinkfile"/>
              </a:rPr>
              <a:t>Choir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4179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461F-CF35-430F-A216-EC4A25482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716" y="2046082"/>
            <a:ext cx="9698567" cy="1122631"/>
          </a:xfrm>
        </p:spPr>
        <p:txBody>
          <a:bodyPr anchor="t">
            <a:noAutofit/>
          </a:bodyPr>
          <a:lstStyle/>
          <a:p>
            <a:r>
              <a:rPr lang="en-US" dirty="0"/>
              <a:t>Questions</a:t>
            </a:r>
            <a:br>
              <a:rPr lang="en-US" dirty="0"/>
            </a:br>
            <a:br>
              <a:rPr lang="en-US" dirty="0"/>
            </a:br>
            <a:endParaRPr lang="en-US" sz="27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99A82-780C-48BC-88EA-85B0113B28DE}"/>
              </a:ext>
            </a:extLst>
          </p:cNvPr>
          <p:cNvSpPr txBox="1"/>
          <p:nvPr/>
        </p:nvSpPr>
        <p:spPr>
          <a:xfrm>
            <a:off x="2553077" y="3634967"/>
            <a:ext cx="7469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cap="none" dirty="0">
                <a:latin typeface="+mn-lt"/>
              </a:rPr>
              <a:t>FAQs from today’s training will be posted on the DISD Business Office “Booster Club &amp; PTA Guidelines” webpage, along with a copy of this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7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1C19CE-F179-4343-8C81-755E88CC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68192"/>
            <a:ext cx="9448800" cy="33356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/>
              <a:t>Overview of today’s training: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General UIL Guidelines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Denton ISD PTA/Booster Club Information Guide Highlights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Denton ISD Board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Denton ISD/Booster Club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Management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Bylaws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970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20F8-BCB8-4390-876C-DACCDC7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4771908"/>
            <a:ext cx="9845190" cy="12930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General </a:t>
            </a:r>
            <a:r>
              <a:rPr lang="en-US" err="1"/>
              <a:t>Uil</a:t>
            </a:r>
            <a:r>
              <a:rPr lang="en-US"/>
              <a:t>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60E9-74C4-4E2D-BFF9-CE79A743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630827"/>
            <a:ext cx="9222535" cy="38453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pPr lvl="2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8669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D4DD-0A83-496C-8F5C-7E49E2DB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Athletic Booster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B1D1-44B4-41DB-9B33-576E2900C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UIL Constitution and Contest Rules</a:t>
            </a:r>
          </a:p>
          <a:p>
            <a:pPr lvl="1"/>
            <a:r>
              <a:rPr lang="en-US" dirty="0"/>
              <a:t>Athletic Amateur Rule – Section 441</a:t>
            </a:r>
          </a:p>
          <a:p>
            <a:pPr lvl="1"/>
            <a:r>
              <a:rPr lang="en-US" dirty="0"/>
              <a:t>Awards Rule – Section 480</a:t>
            </a:r>
          </a:p>
          <a:p>
            <a:r>
              <a:rPr lang="en-US" dirty="0"/>
              <a:t>Funds shall not support athletic camps, clinics, private instruction, or any activity outside of the school.</a:t>
            </a:r>
          </a:p>
          <a:p>
            <a:r>
              <a:rPr lang="en-US" dirty="0"/>
              <a:t>School must give prior approval for any banquet or get-together given for students.</a:t>
            </a:r>
          </a:p>
          <a:p>
            <a:r>
              <a:rPr lang="en-US" dirty="0"/>
              <a:t>Students may not accept money or other valuable consideration from school booster club funds for any non-school purpose.</a:t>
            </a:r>
          </a:p>
          <a:p>
            <a:r>
              <a:rPr lang="en-US" dirty="0"/>
              <a:t>May donate money or merchandise to school with prior approval of the administration.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D4DD-0A83-496C-8F5C-7E49E2DB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Booster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B1D1-44B4-41DB-9B33-576E2900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95" y="3004687"/>
            <a:ext cx="10828421" cy="3069620"/>
          </a:xfrm>
        </p:spPr>
        <p:txBody>
          <a:bodyPr>
            <a:normAutofit/>
          </a:bodyPr>
          <a:lstStyle/>
          <a:p>
            <a:r>
              <a:rPr lang="en-US" dirty="0"/>
              <a:t>Amateur rule does not apply to Academic Booster Clubs</a:t>
            </a:r>
          </a:p>
          <a:p>
            <a:r>
              <a:rPr lang="en-US" dirty="0"/>
              <a:t>Academic students </a:t>
            </a:r>
            <a:r>
              <a:rPr lang="en-US" u="sng" dirty="0"/>
              <a:t>are</a:t>
            </a:r>
            <a:r>
              <a:rPr lang="en-US" dirty="0"/>
              <a:t> restricted by the awards rule (UIL Constitution and Contest Rules – Section 480)</a:t>
            </a:r>
          </a:p>
          <a:p>
            <a:pPr lvl="1"/>
            <a:r>
              <a:rPr lang="en-US" dirty="0"/>
              <a:t>Booster Clubs should not give gifts or award to students for their participation in UIL Contests</a:t>
            </a:r>
          </a:p>
          <a:p>
            <a:pPr lvl="1"/>
            <a:r>
              <a:rPr lang="en-US" dirty="0"/>
              <a:t>Booster Club can donate funds to the campus student group to be used at the discretion of the student group sponsor and principal</a:t>
            </a:r>
          </a:p>
          <a:p>
            <a:r>
              <a:rPr lang="en-US" dirty="0"/>
              <a:t>Booster Clubs may raise money to support the Academic students</a:t>
            </a:r>
          </a:p>
        </p:txBody>
      </p:sp>
    </p:spTree>
    <p:extLst>
      <p:ext uri="{BB962C8B-B14F-4D97-AF65-F5344CB8AC3E}">
        <p14:creationId xmlns:p14="http://schemas.microsoft.com/office/powerpoint/2010/main" val="376035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D4DD-0A83-496C-8F5C-7E49E2DB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Music Booster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B1D1-44B4-41DB-9B33-576E2900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11" y="3141044"/>
            <a:ext cx="10828421" cy="2660547"/>
          </a:xfrm>
        </p:spPr>
        <p:txBody>
          <a:bodyPr>
            <a:normAutofit/>
          </a:bodyPr>
          <a:lstStyle/>
          <a:p>
            <a:r>
              <a:rPr lang="en-US" dirty="0"/>
              <a:t>Amateur rule does not apply to Music Booster Clubs</a:t>
            </a:r>
          </a:p>
          <a:p>
            <a:r>
              <a:rPr lang="en-US" dirty="0"/>
              <a:t>Music students are restricted by the awards rule (UIL Constitution and Contest Rules – Section 480)</a:t>
            </a:r>
          </a:p>
          <a:p>
            <a:pPr lvl="1"/>
            <a:r>
              <a:rPr lang="en-US" dirty="0"/>
              <a:t>Booster Club can donate funds to the campus student group to be used at the discretion of the student group sponsor and principal</a:t>
            </a:r>
          </a:p>
          <a:p>
            <a:r>
              <a:rPr lang="en-US" dirty="0"/>
              <a:t>Booster Clubs may raise money to support the Music students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3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20F8-BCB8-4390-876C-DACCDC7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/>
              <a:t>Denton I.S.D.</a:t>
            </a:r>
            <a:br>
              <a:rPr lang="en-US" sz="3600"/>
            </a:br>
            <a:r>
              <a:rPr lang="en-US" sz="3600"/>
              <a:t>PTA/Booster Club</a:t>
            </a:r>
            <a:br>
              <a:rPr lang="en-US" sz="3600"/>
            </a:br>
            <a:r>
              <a:rPr lang="en-US" sz="3600"/>
              <a:t> Information Guide</a:t>
            </a:r>
            <a:r>
              <a:rPr lang="en-US" sz="3600" dirty="0"/>
              <a:t> Highlights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60E9-74C4-4E2D-BFF9-CE79A743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930" y="1672046"/>
            <a:ext cx="5755949" cy="3843319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hlinkClick r:id="rId2"/>
              </a:rPr>
              <a:t>PTA/Booster Club Information Guide</a:t>
            </a:r>
            <a:endParaRPr lang="en-US" sz="1800" b="1" dirty="0"/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Click Path:</a:t>
            </a:r>
          </a:p>
          <a:p>
            <a:pPr lvl="2"/>
            <a:r>
              <a:rPr lang="en-US" b="1" dirty="0"/>
              <a:t>Denton ISD Website =&gt; Our District =&gt; Business =&gt; Booster Club &amp; PTA Information =&gt; Denton ISD PTA/Booster Club Information Guide</a:t>
            </a:r>
          </a:p>
          <a:p>
            <a:pPr marL="0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159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10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f81d88-66de-45c5-8b07-90c11112a2d8">
      <UserInfo>
        <DisplayName>Bomberger, Christopher M</DisplayName>
        <AccountId>20</AccountId>
        <AccountType/>
      </UserInfo>
      <UserInfo>
        <DisplayName>Smith, Kim L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72C9101CC97409F59964D16C57C39" ma:contentTypeVersion="6" ma:contentTypeDescription="Create a new document." ma:contentTypeScope="" ma:versionID="69f68a56556ed0b8c96c79c5f28bc04b">
  <xsd:schema xmlns:xsd="http://www.w3.org/2001/XMLSchema" xmlns:xs="http://www.w3.org/2001/XMLSchema" xmlns:p="http://schemas.microsoft.com/office/2006/metadata/properties" xmlns:ns2="965037cf-266c-4ab4-95bc-179da3771a74" xmlns:ns3="85f81d88-66de-45c5-8b07-90c11112a2d8" targetNamespace="http://schemas.microsoft.com/office/2006/metadata/properties" ma:root="true" ma:fieldsID="1bdabe87d6e28fa425ba8b5f7049a720" ns2:_="" ns3:_="">
    <xsd:import namespace="965037cf-266c-4ab4-95bc-179da3771a74"/>
    <xsd:import namespace="85f81d88-66de-45c5-8b07-90c11112a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037cf-266c-4ab4-95bc-179da377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81d88-66de-45c5-8b07-90c11112a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6869F8-DCC2-4E9A-9ACF-A6883F90F73D}">
  <ds:schemaRefs>
    <ds:schemaRef ds:uri="85f81d88-66de-45c5-8b07-90c11112a2d8"/>
    <ds:schemaRef ds:uri="965037cf-266c-4ab4-95bc-179da3771a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F1121E-739C-483B-AF50-C329AE248540}">
  <ds:schemaRefs>
    <ds:schemaRef ds:uri="85f81d88-66de-45c5-8b07-90c11112a2d8"/>
    <ds:schemaRef ds:uri="965037cf-266c-4ab4-95bc-179da3771a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E365CD-00F0-49C8-AFCB-88607780A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810</TotalTime>
  <Words>2021</Words>
  <Application>Microsoft Office PowerPoint</Application>
  <PresentationFormat>Widescreen</PresentationFormat>
  <Paragraphs>221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Corbel</vt:lpstr>
      <vt:lpstr>Wingdings</vt:lpstr>
      <vt:lpstr>Wingdings,Sans-Serif</vt:lpstr>
      <vt:lpstr>Vapor Trail</vt:lpstr>
      <vt:lpstr>DISD Booster Club Workshop</vt:lpstr>
      <vt:lpstr>Disclaimer</vt:lpstr>
      <vt:lpstr>Working with a school district</vt:lpstr>
      <vt:lpstr>PowerPoint Presentation</vt:lpstr>
      <vt:lpstr>General Uil guidelines</vt:lpstr>
      <vt:lpstr>Athletic Booster Clubs</vt:lpstr>
      <vt:lpstr>Academic Booster Clubs</vt:lpstr>
      <vt:lpstr>Music Booster Clubs</vt:lpstr>
      <vt:lpstr>Denton I.S.D. PTA/Booster Club  Information Guide Highlights</vt:lpstr>
      <vt:lpstr>Guideline Overview</vt:lpstr>
      <vt:lpstr>Booster Clubs Shall   </vt:lpstr>
      <vt:lpstr>Booster Clubs Shall Not</vt:lpstr>
      <vt:lpstr>Booster Club Best Practices</vt:lpstr>
      <vt:lpstr>Denton ISD Board Policy</vt:lpstr>
      <vt:lpstr>PowerPoint Presentation</vt:lpstr>
      <vt:lpstr>PowerPoint Presentation</vt:lpstr>
      <vt:lpstr>PowerPoint Presentation</vt:lpstr>
      <vt:lpstr>  Denton I.S.D./Booster Club relationships</vt:lpstr>
      <vt:lpstr>PowerPoint Presentation</vt:lpstr>
      <vt:lpstr>PowerPoint Presentation</vt:lpstr>
      <vt:lpstr>Superintendent of School</vt:lpstr>
      <vt:lpstr>principal</vt:lpstr>
      <vt:lpstr>sponsor</vt:lpstr>
      <vt:lpstr>Booster Club</vt:lpstr>
      <vt:lpstr>PowerPoint Presentation</vt:lpstr>
      <vt:lpstr>PowerPoint Presentation</vt:lpstr>
      <vt:lpstr>PowerPoint Presentation</vt:lpstr>
      <vt:lpstr>Risk Management Department</vt:lpstr>
      <vt:lpstr>Risk Management </vt:lpstr>
      <vt:lpstr>PowerPoint Presentation</vt:lpstr>
      <vt:lpstr>Risk Management </vt:lpstr>
      <vt:lpstr>Booster Club Bylaws template</vt:lpstr>
      <vt:lpstr>PowerPoint Presentation</vt:lpstr>
      <vt:lpstr>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Club Training</dc:title>
  <dc:creator>Harris, Sharon K</dc:creator>
  <cp:lastModifiedBy>Vicki Garcia</cp:lastModifiedBy>
  <cp:revision>7</cp:revision>
  <dcterms:created xsi:type="dcterms:W3CDTF">2022-03-23T15:47:27Z</dcterms:created>
  <dcterms:modified xsi:type="dcterms:W3CDTF">2023-05-01T16:19:48Z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0x01010052472C9101CC97409F59964D16C57C39</vt:lpwstr>
  </property>
</Properties>
</file>